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76" r:id="rId3"/>
    <p:sldId id="277" r:id="rId4"/>
    <p:sldId id="287" r:id="rId5"/>
    <p:sldId id="282" r:id="rId6"/>
    <p:sldId id="283" r:id="rId7"/>
    <p:sldId id="284" r:id="rId8"/>
    <p:sldId id="279" r:id="rId9"/>
    <p:sldId id="280" r:id="rId10"/>
    <p:sldId id="290" r:id="rId11"/>
    <p:sldId id="259" r:id="rId12"/>
    <p:sldId id="258" r:id="rId13"/>
    <p:sldId id="260" r:id="rId14"/>
    <p:sldId id="261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2" autoAdjust="0"/>
    <p:restoredTop sz="94660"/>
  </p:normalViewPr>
  <p:slideViewPr>
    <p:cSldViewPr snapToGrid="0">
      <p:cViewPr>
        <p:scale>
          <a:sx n="60" d="100"/>
          <a:sy n="60" d="100"/>
        </p:scale>
        <p:origin x="-704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E96FD-BD1F-46FC-813E-DCE8898166F2}" type="datetimeFigureOut">
              <a:rPr lang="en-NZ" smtClean="0"/>
              <a:t>1/29/19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D6075-764C-40E8-BA05-C2DF1817E5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688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58D2E-A0A4-D444-B3A0-7BD157D206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4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03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551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673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072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000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476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078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733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153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948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53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5439C-9750-41B8-95B2-ED2E206118E0}" type="datetimeFigureOut">
              <a:rPr lang="en-NZ" smtClean="0"/>
              <a:t>1/29/19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1514-47FF-4B31-9942-AE88E4BA73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321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1-27 at 10.36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94" y="-1"/>
            <a:ext cx="5351318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833" y="1185333"/>
            <a:ext cx="50720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The Lancet Commission </a:t>
            </a:r>
          </a:p>
          <a:p>
            <a:r>
              <a:rPr lang="en-US" sz="3600" b="1" dirty="0" smtClean="0"/>
              <a:t>Report: Introduction to </a:t>
            </a:r>
          </a:p>
          <a:p>
            <a:r>
              <a:rPr lang="en-US" sz="3600" b="1" dirty="0"/>
              <a:t>t</a:t>
            </a:r>
            <a:r>
              <a:rPr lang="en-US" sz="3600" b="1" dirty="0" smtClean="0"/>
              <a:t>he Commission, The </a:t>
            </a:r>
          </a:p>
          <a:p>
            <a:r>
              <a:rPr lang="en-US" sz="3600" b="1" dirty="0" smtClean="0"/>
              <a:t>Global </a:t>
            </a:r>
            <a:r>
              <a:rPr lang="en-US" sz="3600" b="1" dirty="0" err="1" smtClean="0"/>
              <a:t>Syndemic</a:t>
            </a:r>
            <a:r>
              <a:rPr lang="en-US" sz="3600" b="1" dirty="0" smtClean="0"/>
              <a:t>, and the</a:t>
            </a:r>
          </a:p>
          <a:p>
            <a:r>
              <a:rPr lang="en-US" sz="3600" b="1" dirty="0" smtClean="0"/>
              <a:t>Systems that Drive It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1018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 bwMode="auto">
          <a:xfrm rot="20708584">
            <a:off x="475668" y="2619211"/>
            <a:ext cx="8084457" cy="13062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388050" y="3697305"/>
            <a:ext cx="8084457" cy="13062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746341">
            <a:off x="450798" y="4620663"/>
            <a:ext cx="8084457" cy="13062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440193">
            <a:off x="432869" y="4226209"/>
            <a:ext cx="8084457" cy="13062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21209805">
            <a:off x="450798" y="3186313"/>
            <a:ext cx="8084457" cy="13062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6518" y="2989911"/>
            <a:ext cx="2263402" cy="1200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>
                <a:solidFill>
                  <a:srgbClr val="000000"/>
                </a:solidFill>
              </a:rPr>
              <a:t>Power: Policies Economics Social Norms</a:t>
            </a:r>
            <a:endParaRPr lang="en-NZ" sz="2400" b="1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30729" y="2910123"/>
            <a:ext cx="200870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>
                <a:solidFill>
                  <a:srgbClr val="000000"/>
                </a:solidFill>
              </a:rPr>
              <a:t>Food Transport Land Use Urban </a:t>
            </a:r>
            <a:r>
              <a:rPr lang="en-NZ" sz="2400" b="1" dirty="0">
                <a:solidFill>
                  <a:srgbClr val="000000"/>
                </a:solidFill>
              </a:rPr>
              <a:t>D</a:t>
            </a:r>
            <a:r>
              <a:rPr lang="en-NZ" sz="2400" b="1" dirty="0" smtClean="0">
                <a:solidFill>
                  <a:srgbClr val="000000"/>
                </a:solidFill>
              </a:rPr>
              <a:t>esign</a:t>
            </a:r>
            <a:endParaRPr lang="en-NZ" sz="4000" b="1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5815761" y="3553277"/>
            <a:ext cx="196114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NZ" sz="2400" b="1" dirty="0" smtClean="0">
                <a:solidFill>
                  <a:srgbClr val="000000"/>
                </a:solidFill>
              </a:rPr>
              <a:t>Environments</a:t>
            </a:r>
            <a:endParaRPr lang="en-NZ" sz="2400" b="1" dirty="0">
              <a:solidFill>
                <a:srgbClr val="00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430247" y="1253354"/>
            <a:ext cx="3576058" cy="4805082"/>
            <a:chOff x="8472507" y="1398494"/>
            <a:chExt cx="3576058" cy="4805082"/>
          </a:xfrm>
        </p:grpSpPr>
        <p:grpSp>
          <p:nvGrpSpPr>
            <p:cNvPr id="3" name="Group 2"/>
            <p:cNvGrpSpPr/>
            <p:nvPr/>
          </p:nvGrpSpPr>
          <p:grpSpPr>
            <a:xfrm>
              <a:off x="8594624" y="1637224"/>
              <a:ext cx="3308843" cy="4376874"/>
              <a:chOff x="8773914" y="1637224"/>
              <a:chExt cx="3308843" cy="437687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9057231" y="3473180"/>
                <a:ext cx="2434481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NZ" sz="2800" b="1" dirty="0" smtClean="0">
                    <a:solidFill>
                      <a:srgbClr val="000000"/>
                    </a:solidFill>
                  </a:rPr>
                  <a:t>Undernutrition</a:t>
                </a:r>
                <a:endParaRPr lang="en-NZ" sz="2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773914" y="5490878"/>
                <a:ext cx="3308843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b="1" dirty="0" smtClean="0">
                    <a:solidFill>
                      <a:srgbClr val="000000"/>
                    </a:solidFill>
                  </a:rPr>
                  <a:t>Climate Change</a:t>
                </a:r>
                <a:endParaRPr lang="en-NZ" sz="2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661408" y="1637224"/>
                <a:ext cx="1590809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800" b="1" dirty="0" smtClean="0">
                    <a:solidFill>
                      <a:srgbClr val="000000"/>
                    </a:solidFill>
                  </a:rPr>
                  <a:t>Obesity</a:t>
                </a:r>
                <a:endParaRPr lang="en-NZ" sz="2800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" name="Straight Arrow Connector 6"/>
              <p:cNvCxnSpPr>
                <a:endCxn id="6" idx="2"/>
              </p:cNvCxnSpPr>
              <p:nvPr/>
            </p:nvCxnSpPr>
            <p:spPr bwMode="auto">
              <a:xfrm flipV="1">
                <a:off x="10456813" y="2160444"/>
                <a:ext cx="0" cy="131273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0456813" y="3996400"/>
                <a:ext cx="0" cy="148049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" name="TextBox 8"/>
              <p:cNvSpPr txBox="1"/>
              <p:nvPr/>
            </p:nvSpPr>
            <p:spPr>
              <a:xfrm>
                <a:off x="10456813" y="2712437"/>
                <a:ext cx="1033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NZ" b="1" dirty="0" err="1" smtClean="0">
                    <a:solidFill>
                      <a:srgbClr val="000000"/>
                    </a:solidFill>
                  </a:rPr>
                  <a:t>DOHaD</a:t>
                </a:r>
                <a:r>
                  <a:rPr lang="en-NZ" b="1" dirty="0" smtClean="0">
                    <a:solidFill>
                      <a:srgbClr val="000000"/>
                    </a:solidFill>
                  </a:rPr>
                  <a:t>)</a:t>
                </a:r>
                <a:endParaRPr lang="en-NZ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456813" y="4396448"/>
                <a:ext cx="1625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NZ" b="1" dirty="0" smtClean="0">
                    <a:solidFill>
                      <a:srgbClr val="000000"/>
                    </a:solidFill>
                  </a:rPr>
                  <a:t>Food </a:t>
                </a:r>
              </a:p>
              <a:p>
                <a:r>
                  <a:rPr lang="en-NZ" b="1" dirty="0" smtClean="0">
                    <a:solidFill>
                      <a:srgbClr val="000000"/>
                    </a:solidFill>
                  </a:rPr>
                  <a:t>Supply</a:t>
                </a:r>
                <a:r>
                  <a:rPr lang="en-NZ" dirty="0" smtClean="0">
                    <a:solidFill>
                      <a:srgbClr val="000000"/>
                    </a:solidFill>
                  </a:rPr>
                  <a:t>)</a:t>
                </a:r>
                <a:endParaRPr lang="en-NZ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Arc 10"/>
              <p:cNvSpPr/>
              <p:nvPr/>
            </p:nvSpPr>
            <p:spPr bwMode="auto">
              <a:xfrm>
                <a:off x="10456813" y="1898834"/>
                <a:ext cx="1590809" cy="3592044"/>
              </a:xfrm>
              <a:prstGeom prst="arc">
                <a:avLst>
                  <a:gd name="adj1" fmla="val 16200000"/>
                  <a:gd name="adj2" fmla="val 5133188"/>
                </a:avLst>
              </a:prstGeom>
              <a:noFill/>
              <a:ln w="28575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NZ" sz="2400" dirty="0" smtClean="0">
                  <a:solidFill>
                    <a:srgbClr val="000000"/>
                  </a:solidFill>
                  <a:latin typeface="Times" pitchFamily="4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2405264">
                <a:off x="11057493" y="1726867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b="1" dirty="0" smtClean="0"/>
                  <a:t>&gt; </a:t>
                </a:r>
                <a:endParaRPr lang="en-NZ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5978859">
                <a:off x="10206593" y="2006267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b="1" dirty="0" smtClean="0"/>
                  <a:t>&gt; </a:t>
                </a:r>
                <a:endParaRPr lang="en-NZ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10206593" y="3847767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b="1" dirty="0" smtClean="0"/>
                  <a:t>&gt; </a:t>
                </a:r>
                <a:endParaRPr lang="en-NZ" b="1" dirty="0"/>
              </a:p>
            </p:txBody>
          </p:sp>
        </p:grpSp>
        <p:sp>
          <p:nvSpPr>
            <p:cNvPr id="42" name="Rectangle 41"/>
            <p:cNvSpPr/>
            <p:nvPr/>
          </p:nvSpPr>
          <p:spPr bwMode="auto">
            <a:xfrm>
              <a:off x="8472507" y="1398494"/>
              <a:ext cx="3576058" cy="480508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4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015963" y="3460515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 smtClean="0">
                <a:solidFill>
                  <a:schemeClr val="bg1">
                    <a:lumMod val="85000"/>
                  </a:schemeClr>
                </a:solidFill>
              </a:rPr>
              <a:t> &gt;</a:t>
            </a:r>
            <a:endParaRPr lang="en-NZ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2860" y="2519234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 smtClean="0">
                <a:solidFill>
                  <a:schemeClr val="bg1">
                    <a:lumMod val="85000"/>
                  </a:schemeClr>
                </a:solidFill>
              </a:rPr>
              <a:t> &gt;</a:t>
            </a:r>
            <a:endParaRPr lang="en-NZ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20751490">
            <a:off x="8024931" y="1389669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 smtClean="0">
                <a:solidFill>
                  <a:schemeClr val="bg1">
                    <a:lumMod val="85000"/>
                  </a:schemeClr>
                </a:solidFill>
              </a:rPr>
              <a:t> &gt;</a:t>
            </a:r>
            <a:endParaRPr lang="en-NZ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7" name="Title 46"/>
          <p:cNvSpPr txBox="1">
            <a:spLocks noGrp="1"/>
          </p:cNvSpPr>
          <p:nvPr>
            <p:ph type="title"/>
          </p:nvPr>
        </p:nvSpPr>
        <p:spPr>
          <a:xfrm>
            <a:off x="376517" y="6168595"/>
            <a:ext cx="11629787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tx1"/>
                </a:solidFill>
              </a:rPr>
              <a:t> </a:t>
            </a:r>
            <a:r>
              <a:rPr lang="en-NZ" sz="2800" b="1" dirty="0" smtClean="0">
                <a:solidFill>
                  <a:schemeClr val="tx1"/>
                </a:solidFill>
                <a:latin typeface="+mn-lt"/>
              </a:rPr>
              <a:t>Governance		      Systems			                  Outcomes</a:t>
            </a:r>
            <a:endParaRPr lang="en-NZ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24931" y="4509377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 smtClean="0">
                <a:solidFill>
                  <a:schemeClr val="bg1">
                    <a:lumMod val="85000"/>
                  </a:schemeClr>
                </a:solidFill>
              </a:rPr>
              <a:t> &gt;</a:t>
            </a:r>
            <a:endParaRPr lang="en-NZ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650736">
            <a:off x="8007002" y="5244493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 smtClean="0">
                <a:solidFill>
                  <a:schemeClr val="bg1">
                    <a:lumMod val="85000"/>
                  </a:schemeClr>
                </a:solidFill>
              </a:rPr>
              <a:t> &gt;</a:t>
            </a:r>
            <a:endParaRPr lang="en-NZ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Title 46"/>
          <p:cNvSpPr txBox="1">
            <a:spLocks/>
          </p:cNvSpPr>
          <p:nvPr/>
        </p:nvSpPr>
        <p:spPr bwMode="auto">
          <a:xfrm>
            <a:off x="8430247" y="464144"/>
            <a:ext cx="3390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4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4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4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4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4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4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4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Verdana" pitchFamily="48" charset="0"/>
              </a:defRPr>
            </a:lvl9pPr>
          </a:lstStyle>
          <a:p>
            <a:r>
              <a:rPr lang="en-NZ" sz="2800" kern="0" dirty="0" smtClean="0">
                <a:solidFill>
                  <a:schemeClr val="tx1"/>
                </a:solidFill>
              </a:rPr>
              <a:t> </a:t>
            </a:r>
            <a:r>
              <a:rPr lang="en-NZ" sz="2800" kern="0" dirty="0" smtClean="0">
                <a:solidFill>
                  <a:schemeClr val="tx1"/>
                </a:solidFill>
                <a:latin typeface="+mn-lt"/>
              </a:rPr>
              <a:t>The Global Syndemic</a:t>
            </a:r>
            <a:endParaRPr lang="en-NZ" sz="28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Isosceles Triangle 1"/>
          <p:cNvSpPr/>
          <p:nvPr/>
        </p:nvSpPr>
        <p:spPr>
          <a:xfrm rot="6182751">
            <a:off x="11176025" y="5123144"/>
            <a:ext cx="295190" cy="203566"/>
          </a:xfrm>
          <a:prstGeom prst="triangle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9031793">
            <a:off x="11012098" y="1642537"/>
            <a:ext cx="240048" cy="222315"/>
          </a:xfrm>
          <a:prstGeom prst="triangle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6355083" y="3520665"/>
            <a:ext cx="27547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NZ" sz="2400" b="1" dirty="0" smtClean="0">
                <a:solidFill>
                  <a:srgbClr val="000000"/>
                </a:solidFill>
              </a:rPr>
              <a:t>Social Determinants</a:t>
            </a:r>
            <a:endParaRPr lang="en-NZ" sz="24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9495" y="464144"/>
            <a:ext cx="2889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LCO Framework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933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3" y="-129973"/>
            <a:ext cx="11164186" cy="71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6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8" y="0"/>
            <a:ext cx="10772775" cy="686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48" y="-13128"/>
            <a:ext cx="10868025" cy="69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8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9" y="0"/>
            <a:ext cx="10744194" cy="68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7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b="1" dirty="0" smtClean="0">
                <a:latin typeface="+mn-lt"/>
              </a:rPr>
              <a:t>Summary</a:t>
            </a:r>
            <a:endParaRPr lang="en-NZ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9832"/>
            <a:ext cx="10866967" cy="50372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NZ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NZ" sz="3600" b="1" dirty="0" smtClean="0"/>
              <a:t>The Global Syndemic</a:t>
            </a:r>
          </a:p>
          <a:p>
            <a:pPr lvl="1">
              <a:spcBef>
                <a:spcPts val="0"/>
              </a:spcBef>
            </a:pPr>
            <a:r>
              <a:rPr lang="en-NZ" sz="3200" dirty="0">
                <a:solidFill>
                  <a:schemeClr val="accent5">
                    <a:lumMod val="75000"/>
                  </a:schemeClr>
                </a:solidFill>
              </a:rPr>
              <a:t>Common drivers for obesity, undernutrition, climate change</a:t>
            </a:r>
          </a:p>
          <a:p>
            <a:pPr lvl="1">
              <a:spcBef>
                <a:spcPts val="0"/>
              </a:spcBef>
            </a:pPr>
            <a:r>
              <a:rPr lang="en-NZ" sz="3200" dirty="0">
                <a:solidFill>
                  <a:schemeClr val="accent5">
                    <a:lumMod val="75000"/>
                  </a:schemeClr>
                </a:solidFill>
              </a:rPr>
              <a:t>Common solutions – double and triple duty </a:t>
            </a:r>
            <a:r>
              <a:rPr lang="en-NZ" sz="3200" dirty="0" smtClean="0">
                <a:solidFill>
                  <a:schemeClr val="accent5">
                    <a:lumMod val="75000"/>
                  </a:schemeClr>
                </a:solidFill>
              </a:rPr>
              <a:t>actions</a:t>
            </a:r>
            <a:endParaRPr lang="en-NZ" sz="3200" b="1" dirty="0" smtClean="0"/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NZ" sz="3600" b="1" dirty="0" smtClean="0"/>
              <a:t>Systems underpin the syndemic and its outcomes</a:t>
            </a:r>
          </a:p>
          <a:p>
            <a:pPr marL="914400" lvl="2" indent="-457200">
              <a:spcBef>
                <a:spcPts val="0"/>
              </a:spcBef>
            </a:pPr>
            <a:r>
              <a:rPr lang="en-NZ" sz="3200" dirty="0">
                <a:solidFill>
                  <a:schemeClr val="accent5">
                    <a:lumMod val="75000"/>
                  </a:schemeClr>
                </a:solidFill>
              </a:rPr>
              <a:t>Ecological health, Human health, Social equity, Economic </a:t>
            </a:r>
            <a:r>
              <a:rPr lang="en-NZ" sz="3200" dirty="0" smtClean="0">
                <a:solidFill>
                  <a:schemeClr val="accent5">
                    <a:lumMod val="75000"/>
                  </a:schemeClr>
                </a:solidFill>
              </a:rPr>
              <a:t>prosperity</a:t>
            </a:r>
            <a:endParaRPr lang="en-NZ" sz="3200" b="1" dirty="0" smtClean="0"/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NZ" sz="3600" b="1" dirty="0" smtClean="0"/>
              <a:t>Five feedback loops</a:t>
            </a:r>
          </a:p>
          <a:p>
            <a:pPr marL="914400" lvl="2" indent="-457200">
              <a:spcBef>
                <a:spcPts val="0"/>
              </a:spcBef>
            </a:pPr>
            <a:r>
              <a:rPr lang="en-NZ" sz="3200" dirty="0">
                <a:solidFill>
                  <a:schemeClr val="accent5">
                    <a:lumMod val="75000"/>
                  </a:schemeClr>
                </a:solidFill>
              </a:rPr>
              <a:t>Governance, Business, Supply/Demand, Health, Ecological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NZ" sz="3600" b="1" dirty="0" smtClean="0"/>
              <a:t>Individuals</a:t>
            </a:r>
          </a:p>
          <a:p>
            <a:pPr lvl="1">
              <a:spcBef>
                <a:spcPts val="0"/>
              </a:spcBef>
            </a:pPr>
            <a:r>
              <a:rPr lang="en-NZ" sz="3200" dirty="0">
                <a:solidFill>
                  <a:schemeClr val="accent5">
                    <a:lumMod val="75000"/>
                  </a:schemeClr>
                </a:solidFill>
              </a:rPr>
              <a:t>Affected by the systems and agents within the </a:t>
            </a:r>
            <a:r>
              <a:rPr lang="en-NZ" sz="3200" dirty="0" smtClean="0">
                <a:solidFill>
                  <a:schemeClr val="accent5">
                    <a:lumMod val="75000"/>
                  </a:schemeClr>
                </a:solidFill>
              </a:rPr>
              <a:t>systems	</a:t>
            </a:r>
            <a:endParaRPr lang="en-N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60067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418"/>
            <a:ext cx="12192000" cy="503414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01478"/>
            <a:ext cx="10515600" cy="635431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 smtClean="0"/>
              <a:t>The Lancet Commission on Obesity 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415998" y="6238069"/>
            <a:ext cx="1093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26 Commissioners from 14 countries, covering 25 disciplines and supported by 17 early career Commission Fellows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74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833"/>
            <a:ext cx="10845800" cy="49864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u="sng" dirty="0"/>
              <a:t>A</a:t>
            </a:r>
            <a:r>
              <a:rPr lang="en-US" sz="3200" b="1" u="sng" dirty="0" smtClean="0"/>
              <a:t>ims</a:t>
            </a:r>
            <a:r>
              <a:rPr lang="en-US" sz="32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/>
              <a:t>Identify the systemic commonalities in drivers and solutions across obesity, </a:t>
            </a:r>
            <a:r>
              <a:rPr lang="en-NZ" sz="3200" b="1" dirty="0" smtClean="0"/>
              <a:t>undernutrition, and climate change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smtClean="0"/>
              <a:t>Describe double-duty or triple-duty policies and actions to address The Global </a:t>
            </a:r>
            <a:r>
              <a:rPr lang="en-US" sz="3200" b="1" dirty="0" err="1" smtClean="0"/>
              <a:t>Syndemic</a:t>
            </a:r>
            <a:r>
              <a:rPr lang="en-US" sz="3200" b="1" dirty="0" smtClean="0"/>
              <a:t>, </a:t>
            </a:r>
            <a:r>
              <a:rPr lang="en-US" sz="3200" b="1" dirty="0" smtClean="0"/>
              <a:t>and ways to strengthen accountability systems for their implementation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3200" b="1" u="sng" dirty="0" smtClean="0"/>
              <a:t>Processes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NZ" sz="3200" b="1" dirty="0" smtClean="0"/>
              <a:t>3 face-to-face meetings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NZ" sz="3200" b="1" dirty="0" smtClean="0"/>
              <a:t>2 group </a:t>
            </a:r>
            <a:r>
              <a:rPr lang="en-NZ" sz="3200" b="1" dirty="0"/>
              <a:t>m</a:t>
            </a:r>
            <a:r>
              <a:rPr lang="en-NZ" sz="3200" b="1" dirty="0" smtClean="0"/>
              <a:t>odel </a:t>
            </a:r>
            <a:r>
              <a:rPr lang="en-NZ" sz="3200" b="1" dirty="0"/>
              <a:t>b</a:t>
            </a:r>
            <a:r>
              <a:rPr lang="en-NZ" sz="3200" b="1" dirty="0" smtClean="0"/>
              <a:t>uilding workshops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NZ" sz="3200" b="1" dirty="0" smtClean="0"/>
              <a:t>Literature reviews of existing systems models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NZ" sz="3200" b="1" dirty="0" smtClean="0"/>
              <a:t>9 international consultation workshops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3667" y="359834"/>
            <a:ext cx="1030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Aims and Processes of the Lancet Commission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290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846668" y="1825625"/>
            <a:ext cx="104563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NZ" sz="3200" b="1" dirty="0" smtClean="0"/>
              <a:t>Unabated rise in the prevalence of obesity globally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NZ" sz="3200" b="1" dirty="0" smtClean="0"/>
              <a:t>Policy inertia - industry resistance, lack of political will, and lack of public demand for change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NZ" sz="3200" b="1" dirty="0" smtClean="0"/>
              <a:t>Lack of urgency  - stigma and bias?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NZ" sz="3200" b="1" dirty="0" smtClean="0"/>
              <a:t>Obesity is considered in isolation</a:t>
            </a:r>
            <a:endParaRPr lang="en-NZ" b="1" dirty="0" smtClean="0"/>
          </a:p>
          <a:p>
            <a:pPr marL="514350" indent="-514350">
              <a:buFont typeface="+mj-lt"/>
              <a:buAutoNum type="arabicPeriod"/>
            </a:pPr>
            <a:endParaRPr lang="en-NZ" dirty="0" smtClean="0"/>
          </a:p>
          <a:p>
            <a:endParaRPr lang="en-NZ" dirty="0" smtClean="0"/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3619500" y="592667"/>
            <a:ext cx="4508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 Obesity Context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146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339196"/>
            <a:ext cx="9144000" cy="1163637"/>
          </a:xfrm>
        </p:spPr>
        <p:txBody>
          <a:bodyPr>
            <a:normAutofit/>
          </a:bodyPr>
          <a:lstStyle/>
          <a:p>
            <a:r>
              <a:rPr lang="en-NZ" sz="4400" b="1" dirty="0" smtClean="0">
                <a:latin typeface="+mn-lt"/>
              </a:rPr>
              <a:t>Syndemic</a:t>
            </a:r>
            <a:endParaRPr lang="en-NZ" sz="4400" b="1" dirty="0"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968500"/>
            <a:ext cx="9144000" cy="3722437"/>
          </a:xfrm>
        </p:spPr>
        <p:txBody>
          <a:bodyPr>
            <a:noAutofit/>
          </a:bodyPr>
          <a:lstStyle/>
          <a:p>
            <a:pPr algn="l"/>
            <a:r>
              <a:rPr lang="en-NZ" sz="3200" b="1" dirty="0" smtClean="0"/>
              <a:t>Original definition: two or more diseases that interact in time and place, negatively affect each </a:t>
            </a:r>
            <a:r>
              <a:rPr lang="en-NZ" sz="3200" b="1" dirty="0" smtClean="0"/>
              <a:t>other </a:t>
            </a:r>
            <a:r>
              <a:rPr lang="en-NZ" sz="3200" b="1" dirty="0" smtClean="0"/>
              <a:t>and have common economic, societal, or enivironmental drivers</a:t>
            </a:r>
          </a:p>
          <a:p>
            <a:pPr algn="l"/>
            <a:endParaRPr lang="en-NZ" sz="3200" b="1" dirty="0"/>
          </a:p>
          <a:p>
            <a:pPr algn="l"/>
            <a:r>
              <a:rPr lang="en-NZ" sz="3200" b="1" dirty="0" smtClean="0"/>
              <a:t>Example: Intravenous drug use, HIV and hepatitis C infections</a:t>
            </a:r>
          </a:p>
        </p:txBody>
      </p:sp>
    </p:spTree>
    <p:extLst>
      <p:ext uri="{BB962C8B-B14F-4D97-AF65-F5344CB8AC3E}">
        <p14:creationId xmlns:p14="http://schemas.microsoft.com/office/powerpoint/2010/main" val="109112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339196"/>
            <a:ext cx="9144000" cy="782637"/>
          </a:xfrm>
        </p:spPr>
        <p:txBody>
          <a:bodyPr>
            <a:normAutofit/>
          </a:bodyPr>
          <a:lstStyle/>
          <a:p>
            <a:r>
              <a:rPr lang="en-NZ" sz="4000" b="1" dirty="0" smtClean="0">
                <a:latin typeface="+mn-lt"/>
              </a:rPr>
              <a:t>The Global Syndemic</a:t>
            </a:r>
            <a:endParaRPr lang="en-NZ" sz="4000" b="1" dirty="0"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439334"/>
            <a:ext cx="9144000" cy="4635500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NZ" sz="3200" b="1" dirty="0" smtClean="0"/>
              <a:t>Definition: the interactions of the pandemics of obesity, undernutrition, and climate change in time and place, negatively affect each other, and have common economic, societal, or enivironmental drivers</a:t>
            </a:r>
          </a:p>
          <a:p>
            <a:pPr marL="457200" indent="-457200" algn="l">
              <a:buFont typeface="Arial"/>
              <a:buChar char="•"/>
            </a:pPr>
            <a:r>
              <a:rPr lang="en-NZ" sz="3200" b="1" dirty="0" smtClean="0"/>
              <a:t>Considered climate change as a pandemic</a:t>
            </a:r>
          </a:p>
          <a:p>
            <a:pPr marL="457200" indent="-457200" algn="l">
              <a:buFont typeface="Arial"/>
              <a:buChar char="•"/>
            </a:pPr>
            <a:r>
              <a:rPr lang="en-NZ" sz="3200" b="1" dirty="0" smtClean="0"/>
              <a:t>Driven by food, transport, urban design, and land use systems </a:t>
            </a:r>
          </a:p>
          <a:p>
            <a:pPr marL="457200" indent="-457200" algn="l">
              <a:buFont typeface="Arial"/>
              <a:buChar char="•"/>
            </a:pPr>
            <a:r>
              <a:rPr lang="en-NZ" sz="3200" b="1" dirty="0" smtClean="0"/>
              <a:t>Population rather than individual focused</a:t>
            </a:r>
            <a:endParaRPr lang="en-NZ" sz="3200" b="1" dirty="0"/>
          </a:p>
        </p:txBody>
      </p:sp>
    </p:spTree>
    <p:extLst>
      <p:ext uri="{BB962C8B-B14F-4D97-AF65-F5344CB8AC3E}">
        <p14:creationId xmlns:p14="http://schemas.microsoft.com/office/powerpoint/2010/main" val="87218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339197"/>
            <a:ext cx="9144000" cy="803804"/>
          </a:xfrm>
        </p:spPr>
        <p:txBody>
          <a:bodyPr>
            <a:normAutofit/>
          </a:bodyPr>
          <a:lstStyle/>
          <a:p>
            <a:r>
              <a:rPr lang="en-NZ" sz="4000" b="1" dirty="0" smtClean="0">
                <a:latin typeface="+mn-lt"/>
              </a:rPr>
              <a:t>Examples of Interactions</a:t>
            </a:r>
            <a:endParaRPr lang="en-NZ" sz="4000" b="1" dirty="0">
              <a:latin typeface="+mn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39334" y="1566332"/>
            <a:ext cx="9144000" cy="4656667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0"/>
              </a:spcBef>
              <a:buFont typeface="Arial"/>
              <a:buChar char="•"/>
            </a:pPr>
            <a:r>
              <a:rPr lang="en-NZ" sz="3200" b="1" dirty="0" smtClean="0"/>
              <a:t>Obesity and stunting in the same children and same population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</a:pPr>
            <a:r>
              <a:rPr lang="en-NZ" sz="3200" b="1" dirty="0" smtClean="0"/>
              <a:t>LBW and adult obesity 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</a:pPr>
            <a:r>
              <a:rPr lang="en-NZ" sz="3200" b="1" dirty="0" smtClean="0"/>
              <a:t>Car use, inactivity, and GHG emissions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</a:pPr>
            <a:r>
              <a:rPr lang="en-NZ" sz="3200" b="1" dirty="0" smtClean="0"/>
              <a:t>Cattle production, GHG emissions, meat consumption and colon cancer, CVD, and obesity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</a:pPr>
            <a:r>
              <a:rPr lang="en-NZ" sz="3200" b="1" dirty="0" smtClean="0"/>
              <a:t>GHGs, climate change, catastrophic weather events, and reduced agricultural production and food nutrients, especially in marginal areas, leading to hunger and undernutrition</a:t>
            </a:r>
          </a:p>
          <a:p>
            <a:pPr marL="457200" indent="-457200" algn="l">
              <a:spcBef>
                <a:spcPts val="0"/>
              </a:spcBef>
              <a:buFont typeface="Arial"/>
              <a:buChar char="•"/>
            </a:pPr>
            <a:endParaRPr lang="en-NZ" sz="3200" b="1" dirty="0" smtClean="0"/>
          </a:p>
          <a:p>
            <a:pPr marL="457200" indent="-457200" algn="l">
              <a:spcBef>
                <a:spcPts val="0"/>
              </a:spcBef>
              <a:buFont typeface="Arial"/>
              <a:buChar char="•"/>
            </a:pPr>
            <a:endParaRPr lang="en-N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92312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latin typeface="+mn-lt"/>
              </a:rPr>
              <a:t>Components of Malnutrition in All </a:t>
            </a:r>
            <a:r>
              <a:rPr lang="en-NZ" b="1" dirty="0">
                <a:latin typeface="+mn-lt"/>
              </a:rPr>
              <a:t>I</a:t>
            </a:r>
            <a:r>
              <a:rPr lang="en-NZ" b="1" dirty="0" smtClean="0">
                <a:latin typeface="+mn-lt"/>
              </a:rPr>
              <a:t>ts </a:t>
            </a:r>
            <a:r>
              <a:rPr lang="en-NZ" b="1" dirty="0">
                <a:latin typeface="+mn-lt"/>
              </a:rPr>
              <a:t>F</a:t>
            </a:r>
            <a:r>
              <a:rPr lang="en-NZ" b="1" dirty="0" smtClean="0">
                <a:latin typeface="+mn-lt"/>
              </a:rPr>
              <a:t>orms</a:t>
            </a:r>
            <a:endParaRPr lang="en-NZ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8000" y="1690689"/>
            <a:ext cx="10668000" cy="1804352"/>
          </a:xfrm>
        </p:spPr>
        <p:txBody>
          <a:bodyPr>
            <a:normAutofit fontScale="92500" lnSpcReduction="20000"/>
          </a:bodyPr>
          <a:lstStyle/>
          <a:p>
            <a:r>
              <a:rPr lang="en-NZ" b="1" dirty="0" smtClean="0"/>
              <a:t>High Body Mass Index (BMI) </a:t>
            </a:r>
            <a:r>
              <a:rPr lang="en-NZ" dirty="0" smtClean="0"/>
              <a:t>– risks for non-communicable diseases (NCDs)</a:t>
            </a:r>
          </a:p>
          <a:p>
            <a:r>
              <a:rPr lang="en-NZ" b="1" dirty="0" smtClean="0"/>
              <a:t>Dietary Risks </a:t>
            </a:r>
            <a:r>
              <a:rPr lang="en-NZ" dirty="0" smtClean="0"/>
              <a:t>– risks for NCDs (eg low in grains, F&amp;V, nuts / high in sodium, trans fats)</a:t>
            </a:r>
          </a:p>
          <a:p>
            <a:r>
              <a:rPr lang="en-NZ" b="1" dirty="0" smtClean="0"/>
              <a:t>Child &amp; maternal undernutrition </a:t>
            </a:r>
            <a:r>
              <a:rPr lang="en-NZ" dirty="0" smtClean="0"/>
              <a:t>– risks for nutrient deficiencies, and infectious diseases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0953" y="3629977"/>
            <a:ext cx="8987900" cy="2809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6070361"/>
            <a:ext cx="573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5%	      10%	              15%	   20%	        25%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10601064" y="4167002"/>
            <a:ext cx="1378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/>
              <a:t>DALYs </a:t>
            </a:r>
          </a:p>
          <a:p>
            <a:r>
              <a:rPr lang="en-NZ" b="1" dirty="0" smtClean="0"/>
              <a:t>Disability-Adjusted Life years lost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81626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868"/>
            <a:ext cx="5400040" cy="3470131"/>
          </a:xfrm>
        </p:spPr>
        <p:txBody>
          <a:bodyPr>
            <a:normAutofit fontScale="90000"/>
          </a:bodyPr>
          <a:lstStyle/>
          <a:p>
            <a:r>
              <a:rPr lang="en-NZ" b="1" dirty="0" smtClean="0">
                <a:latin typeface="+mn-lt"/>
              </a:rPr>
              <a:t>At every stage of  development, </a:t>
            </a:r>
            <a:r>
              <a:rPr lang="en-NZ" b="1" dirty="0" smtClean="0">
                <a:latin typeface="+mn-lt"/>
              </a:rPr>
              <a:t>malnutrition </a:t>
            </a:r>
            <a:r>
              <a:rPr lang="en-NZ" b="1" dirty="0" smtClean="0">
                <a:latin typeface="+mn-lt"/>
              </a:rPr>
              <a:t>in all its forms is the highest risk for ill-health and premature death</a:t>
            </a:r>
            <a:endParaRPr lang="en-NZ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4547101"/>
            <a:ext cx="4586207" cy="1016027"/>
          </a:xfrm>
        </p:spPr>
        <p:txBody>
          <a:bodyPr/>
          <a:lstStyle/>
          <a:p>
            <a:pPr marL="0" indent="0">
              <a:buNone/>
            </a:pPr>
            <a:r>
              <a:rPr lang="en-NZ" b="1" dirty="0" smtClean="0"/>
              <a:t>Type of malnutrition differs by stage of development</a:t>
            </a:r>
            <a:endParaRPr lang="en-NZ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35240" y="130782"/>
            <a:ext cx="3718560" cy="6645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5155" y="365125"/>
            <a:ext cx="11839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/>
              <a:t>Global </a:t>
            </a:r>
          </a:p>
          <a:p>
            <a:endParaRPr lang="en-NZ" dirty="0" smtClean="0"/>
          </a:p>
          <a:p>
            <a:endParaRPr lang="en-NZ" sz="2400" dirty="0"/>
          </a:p>
          <a:p>
            <a:r>
              <a:rPr lang="en-NZ" sz="2400" dirty="0" smtClean="0"/>
              <a:t>High</a:t>
            </a:r>
          </a:p>
          <a:p>
            <a:endParaRPr lang="en-NZ" sz="2400" dirty="0" smtClean="0"/>
          </a:p>
          <a:p>
            <a:endParaRPr lang="en-NZ" sz="1600" dirty="0"/>
          </a:p>
          <a:p>
            <a:r>
              <a:rPr lang="en-NZ" sz="2400" dirty="0" smtClean="0"/>
              <a:t>High-middle</a:t>
            </a:r>
          </a:p>
          <a:p>
            <a:endParaRPr lang="en-NZ" sz="1200" dirty="0" smtClean="0"/>
          </a:p>
          <a:p>
            <a:endParaRPr lang="en-NZ" sz="2400" dirty="0"/>
          </a:p>
          <a:p>
            <a:r>
              <a:rPr lang="en-NZ" sz="2400" dirty="0" smtClean="0"/>
              <a:t>Middle</a:t>
            </a:r>
          </a:p>
          <a:p>
            <a:endParaRPr lang="en-NZ" sz="2400" dirty="0"/>
          </a:p>
          <a:p>
            <a:endParaRPr lang="en-NZ" sz="1200" dirty="0" smtClean="0"/>
          </a:p>
          <a:p>
            <a:r>
              <a:rPr lang="en-NZ" sz="2400" dirty="0" smtClean="0"/>
              <a:t>Low-middle</a:t>
            </a:r>
          </a:p>
          <a:p>
            <a:endParaRPr lang="en-NZ" sz="1200" dirty="0" smtClean="0"/>
          </a:p>
          <a:p>
            <a:endParaRPr lang="en-NZ" sz="2400" dirty="0"/>
          </a:p>
          <a:p>
            <a:r>
              <a:rPr lang="en-NZ" sz="2400" dirty="0" smtClean="0"/>
              <a:t>Low</a:t>
            </a:r>
            <a:endParaRPr lang="en-N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926667"/>
            <a:ext cx="465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A. </a:t>
            </a:r>
            <a:r>
              <a:rPr lang="en-US" sz="2400" b="1" dirty="0" err="1" smtClean="0"/>
              <a:t>Ashfin</a:t>
            </a:r>
            <a:r>
              <a:rPr lang="en-US" sz="2400" b="1" dirty="0" smtClean="0"/>
              <a:t>, personal communication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3283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556</Words>
  <Application>Microsoft Macintosh PowerPoint</Application>
  <PresentationFormat>Custom</PresentationFormat>
  <Paragraphs>95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The Lancet Commission on Obesity </vt:lpstr>
      <vt:lpstr>PowerPoint Presentation</vt:lpstr>
      <vt:lpstr>PowerPoint Presentation</vt:lpstr>
      <vt:lpstr>Syndemic</vt:lpstr>
      <vt:lpstr>The Global Syndemic</vt:lpstr>
      <vt:lpstr>Examples of Interactions</vt:lpstr>
      <vt:lpstr>Components of Malnutrition in All Its Forms</vt:lpstr>
      <vt:lpstr>At every stage of  development, malnutrition in all its forms is the highest risk for ill-health and premature death</vt:lpstr>
      <vt:lpstr> Governance        Systems                     Outcomes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The University of Auckland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 Swinburn</dc:creator>
  <cp:lastModifiedBy>William Dietz</cp:lastModifiedBy>
  <cp:revision>46</cp:revision>
  <dcterms:created xsi:type="dcterms:W3CDTF">2019-01-10T01:29:57Z</dcterms:created>
  <dcterms:modified xsi:type="dcterms:W3CDTF">2019-01-30T05:34:03Z</dcterms:modified>
</cp:coreProperties>
</file>